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8F592-7CFF-4849-8546-06828947CAD2}" type="datetimeFigureOut">
              <a:rPr lang="hu-HU" smtClean="0"/>
              <a:t>2014.05.09.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D59A3-ED1B-4575-9D0C-2AD9F09C566D}" type="slidenum">
              <a:rPr lang="hu-HU" smtClean="0"/>
              <a:t>‹#›</a:t>
            </a:fld>
            <a:endParaRPr lang="hu-HU"/>
          </a:p>
        </p:txBody>
      </p:sp>
    </p:spTree>
    <p:extLst>
      <p:ext uri="{BB962C8B-B14F-4D97-AF65-F5344CB8AC3E}">
        <p14:creationId xmlns:p14="http://schemas.microsoft.com/office/powerpoint/2010/main" val="71935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4AD59A3-ED1B-4575-9D0C-2AD9F09C566D}" type="slidenum">
              <a:rPr lang="hu-HU" smtClean="0"/>
              <a:t>20</a:t>
            </a:fld>
            <a:endParaRPr lang="hu-HU"/>
          </a:p>
        </p:txBody>
      </p:sp>
    </p:spTree>
    <p:extLst>
      <p:ext uri="{BB962C8B-B14F-4D97-AF65-F5344CB8AC3E}">
        <p14:creationId xmlns:p14="http://schemas.microsoft.com/office/powerpoint/2010/main" val="268034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hu-HU" smtClean="0"/>
              <a:t>Mintacím szerkesztése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5/9/2014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hu-HU" smtClean="0"/>
              <a:t>Mintacím szerkesztése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7" name="Date Placeholder 6"/>
          <p:cNvSpPr>
            <a:spLocks noGrp="1"/>
          </p:cNvSpPr>
          <p:nvPr>
            <p:ph type="dt" sz="half" idx="10"/>
          </p:nvPr>
        </p:nvSpPr>
        <p:spPr/>
        <p:txBody>
          <a:bodyPr/>
          <a:lstStyle/>
          <a:p>
            <a:fld id="{6F771BB6-685D-4518-8FAD-1882B9671546}" type="datetime1">
              <a:rPr lang="en-US" smtClean="0"/>
              <a:pPr/>
              <a:t>5/9/2014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5/9/2014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hu-HU" smtClean="0"/>
              <a:t>Mintacím szerkesztése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06E82007-CDD1-4BCF-B9F4-9D458EFEEFE1}" type="datetime1">
              <a:rPr lang="en-US" smtClean="0"/>
              <a:pPr/>
              <a:t>5/9/2014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hu-HU" smtClean="0"/>
              <a:t>Mintacím szerkesztése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34A4F265-CA88-4C30-A9AD-02E6A5184734}" type="datetime1">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hu-HU" smtClean="0"/>
              <a:t>Mintacím szerkesztése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5/9/2014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Erzsébet királyné</a:t>
            </a:r>
            <a:br>
              <a:rPr lang="hu-HU" dirty="0" smtClean="0"/>
            </a:br>
            <a:r>
              <a:rPr lang="hu-HU" dirty="0" err="1" smtClean="0"/>
              <a:t>Elizabeth</a:t>
            </a:r>
            <a:r>
              <a:rPr lang="hu-HU" dirty="0" smtClean="0"/>
              <a:t> császárné</a:t>
            </a:r>
            <a:endParaRPr lang="hu-HU" dirty="0"/>
          </a:p>
        </p:txBody>
      </p:sp>
      <p:sp>
        <p:nvSpPr>
          <p:cNvPr id="3" name="Alcím 2"/>
          <p:cNvSpPr>
            <a:spLocks noGrp="1"/>
          </p:cNvSpPr>
          <p:nvPr>
            <p:ph type="subTitle" idx="1"/>
          </p:nvPr>
        </p:nvSpPr>
        <p:spPr/>
        <p:txBody>
          <a:bodyPr>
            <a:noAutofit/>
          </a:bodyPr>
          <a:lstStyle/>
          <a:p>
            <a:r>
              <a:rPr lang="hu-HU" sz="3200" dirty="0" smtClean="0"/>
              <a:t>SISSY</a:t>
            </a:r>
            <a:endParaRPr lang="hu-HU" sz="3200" dirty="0"/>
          </a:p>
        </p:txBody>
      </p:sp>
    </p:spTree>
    <p:extLst>
      <p:ext uri="{BB962C8B-B14F-4D97-AF65-F5344CB8AC3E}">
        <p14:creationId xmlns:p14="http://schemas.microsoft.com/office/powerpoint/2010/main" val="968773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15616" y="1196752"/>
            <a:ext cx="6912768" cy="1200329"/>
          </a:xfrm>
          <a:prstGeom prst="rect">
            <a:avLst/>
          </a:prstGeom>
          <a:noFill/>
        </p:spPr>
        <p:txBody>
          <a:bodyPr wrap="square" rtlCol="0">
            <a:spAutoFit/>
          </a:bodyPr>
          <a:lstStyle/>
          <a:p>
            <a:r>
              <a:rPr lang="hu-HU" sz="2400" dirty="0" smtClean="0"/>
              <a:t>Pozíciója végre megerősödni látszott, amikor 1858-ban megszülte Rudolfot. </a:t>
            </a:r>
            <a:r>
              <a:rPr lang="hu-HU" sz="2400" dirty="0" smtClean="0"/>
              <a:t>Viszont őt sem nevelhette. Zsófia ugyan úgy elvette tőle mind előző két gyermekét is.</a:t>
            </a:r>
            <a:endParaRPr lang="hu-HU" sz="2400"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880"/>
            <a:ext cx="4108513" cy="4509120"/>
          </a:xfrm>
          <a:prstGeom prst="rect">
            <a:avLst/>
          </a:prstGeom>
        </p:spPr>
      </p:pic>
    </p:spTree>
    <p:extLst>
      <p:ext uri="{BB962C8B-B14F-4D97-AF65-F5344CB8AC3E}">
        <p14:creationId xmlns:p14="http://schemas.microsoft.com/office/powerpoint/2010/main" val="135259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71600" y="1196752"/>
            <a:ext cx="7128792" cy="369332"/>
          </a:xfrm>
          <a:prstGeom prst="rect">
            <a:avLst/>
          </a:prstGeom>
          <a:noFill/>
        </p:spPr>
        <p:txBody>
          <a:bodyPr wrap="square" rtlCol="0">
            <a:spAutoFit/>
          </a:bodyPr>
          <a:lstStyle/>
          <a:p>
            <a:endParaRPr lang="hu-HU" dirty="0"/>
          </a:p>
        </p:txBody>
      </p:sp>
      <p:sp>
        <p:nvSpPr>
          <p:cNvPr id="3" name="Cím 2"/>
          <p:cNvSpPr>
            <a:spLocks noGrp="1"/>
          </p:cNvSpPr>
          <p:nvPr>
            <p:ph type="title"/>
          </p:nvPr>
        </p:nvSpPr>
        <p:spPr/>
        <p:txBody>
          <a:bodyPr/>
          <a:lstStyle/>
          <a:p>
            <a:r>
              <a:rPr lang="hu-HU" dirty="0" smtClean="0"/>
              <a:t>A Nagy kirándulások</a:t>
            </a:r>
            <a:endParaRPr lang="hu-HU" dirty="0"/>
          </a:p>
        </p:txBody>
      </p:sp>
      <p:sp>
        <p:nvSpPr>
          <p:cNvPr id="4" name="Tartalom helye 3"/>
          <p:cNvSpPr>
            <a:spLocks noGrp="1"/>
          </p:cNvSpPr>
          <p:nvPr>
            <p:ph idx="1"/>
          </p:nvPr>
        </p:nvSpPr>
        <p:spPr>
          <a:xfrm>
            <a:off x="755576" y="1988840"/>
            <a:ext cx="7704856" cy="4104456"/>
          </a:xfrm>
        </p:spPr>
        <p:txBody>
          <a:bodyPr>
            <a:normAutofit fontScale="92500"/>
          </a:bodyPr>
          <a:lstStyle/>
          <a:p>
            <a:pPr indent="0">
              <a:buNone/>
            </a:pPr>
            <a:r>
              <a:rPr lang="hu-HU" sz="1900" b="1" dirty="0" smtClean="0"/>
              <a:t>Mikor </a:t>
            </a:r>
            <a:r>
              <a:rPr lang="hu-HU" sz="1900" b="1" dirty="0" err="1" smtClean="0"/>
              <a:t>Sissy</a:t>
            </a:r>
            <a:r>
              <a:rPr lang="hu-HU" sz="1900" b="1" dirty="0" smtClean="0"/>
              <a:t> megemlítette a császárnak, hogy télen </a:t>
            </a:r>
            <a:r>
              <a:rPr lang="hu-HU" sz="1900" b="1" dirty="0" smtClean="0"/>
              <a:t>el szeretne </a:t>
            </a:r>
            <a:r>
              <a:rPr lang="hu-HU" sz="1900" b="1" dirty="0" smtClean="0"/>
              <a:t>menni valahova délre, Ferenc József nem értette. Ő meg volt győződve arról, hogy Ausztria és Bécs a világ legjobb helye. Azt hitte, hogy </a:t>
            </a:r>
            <a:r>
              <a:rPr lang="hu-HU" sz="1900" b="1" dirty="0" err="1" smtClean="0"/>
              <a:t>Sissy</a:t>
            </a:r>
            <a:r>
              <a:rPr lang="hu-HU" sz="1900" b="1" dirty="0" smtClean="0"/>
              <a:t>  Észak-Olaszországra gondol, mert az még egybe tartozott az osztrák </a:t>
            </a:r>
            <a:r>
              <a:rPr lang="hu-HU" sz="1900" b="1" dirty="0" smtClean="0"/>
              <a:t>birodalommal. De </a:t>
            </a:r>
            <a:r>
              <a:rPr lang="hu-HU" sz="1900" b="1" dirty="0" err="1" smtClean="0"/>
              <a:t>Sissy</a:t>
            </a:r>
            <a:r>
              <a:rPr lang="hu-HU" sz="1900" b="1" dirty="0" smtClean="0"/>
              <a:t> célja a Madeira szigetek voltak. Végül Ferenc </a:t>
            </a:r>
            <a:r>
              <a:rPr lang="hu-HU" sz="1900" b="1" dirty="0"/>
              <a:t>J</a:t>
            </a:r>
            <a:r>
              <a:rPr lang="hu-HU" sz="1900" b="1" dirty="0" smtClean="0"/>
              <a:t>ózsef elengedte. Saját személyzetével  hagyhatta el Bécset. Erzsébet rávette az orvosokat, hogy mondják azt tüdőbeteg, így a császár a tervezettnél tovább is elengedte. Nem ez volt az egyetlen út. Innentől egész életét  csavargással töltötte. Madeirán újra elkezdett magyarul tanulni, </a:t>
            </a:r>
            <a:r>
              <a:rPr lang="hu-HU" sz="1900" b="1" dirty="0"/>
              <a:t>e</a:t>
            </a:r>
            <a:r>
              <a:rPr lang="hu-HU" sz="1900" b="1" dirty="0" smtClean="0"/>
              <a:t>zt Zsófia ellen tette bosszúból. </a:t>
            </a:r>
            <a:endParaRPr lang="hu-HU" sz="1900" b="1" dirty="0"/>
          </a:p>
        </p:txBody>
      </p:sp>
    </p:spTree>
    <p:extLst>
      <p:ext uri="{BB962C8B-B14F-4D97-AF65-F5344CB8AC3E}">
        <p14:creationId xmlns:p14="http://schemas.microsoft.com/office/powerpoint/2010/main" val="1131418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563888" y="856006"/>
            <a:ext cx="5112568" cy="5016758"/>
          </a:xfrm>
          <a:prstGeom prst="rect">
            <a:avLst/>
          </a:prstGeom>
          <a:noFill/>
        </p:spPr>
        <p:txBody>
          <a:bodyPr wrap="square" rtlCol="0">
            <a:spAutoFit/>
          </a:bodyPr>
          <a:lstStyle/>
          <a:p>
            <a:r>
              <a:rPr lang="hu-HU" sz="2000" b="1" dirty="0" err="1" smtClean="0"/>
              <a:t>Sissy</a:t>
            </a:r>
            <a:r>
              <a:rPr lang="hu-HU" sz="2000" b="1" dirty="0" smtClean="0"/>
              <a:t> élvezte, hogy elhagyhatta a bécsi udvart. Kirándulásain végre megint szabad lehetett. Csak gyermekei hiányoztak a távolból. </a:t>
            </a:r>
          </a:p>
          <a:p>
            <a:r>
              <a:rPr lang="hu-HU" sz="2000" b="1" dirty="0" smtClean="0"/>
              <a:t>Madeiráról spanyol földre utazott, és heteken át vonatozott szerte az országban. Vissza utasította a madridi királyi udvar meghívását, a jelek szerint nem akart más dinasztiákkal érintkezni. Az ilyen helyek túlságosan Bécsre emlékeztette volna. Spanyol országból a </a:t>
            </a:r>
            <a:r>
              <a:rPr lang="hu-HU" sz="2000" b="1" dirty="0"/>
              <a:t>g</a:t>
            </a:r>
            <a:r>
              <a:rPr lang="hu-HU" sz="2000" b="1" dirty="0" smtClean="0"/>
              <a:t>örög </a:t>
            </a:r>
            <a:r>
              <a:rPr lang="hu-HU" sz="2000" b="1" dirty="0"/>
              <a:t>K</a:t>
            </a:r>
            <a:r>
              <a:rPr lang="hu-HU" sz="2000" b="1" dirty="0" smtClean="0"/>
              <a:t>orfu szigetére utazott. Ezt </a:t>
            </a:r>
            <a:r>
              <a:rPr lang="hu-HU" sz="2000" b="1" dirty="0"/>
              <a:t>l</a:t>
            </a:r>
            <a:r>
              <a:rPr lang="hu-HU" sz="2000" b="1" dirty="0" smtClean="0"/>
              <a:t>egalább annyira szerette, mint Magyarországot. Legalább annyi lelkesedéssel tanulta itt meg a görög nyelvet, mint annak idején a  magyart. Erzsébetnek semmilyen szerelmi kalandjai nem voltak az utjai során.</a:t>
            </a:r>
            <a:endParaRPr lang="hu-HU" sz="2000" b="1"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 y="1383762"/>
            <a:ext cx="3661966" cy="5474238"/>
          </a:xfrm>
          <a:prstGeom prst="rect">
            <a:avLst/>
          </a:prstGeom>
        </p:spPr>
      </p:pic>
      <p:sp>
        <p:nvSpPr>
          <p:cNvPr id="7" name="Szövegdoboz 6"/>
          <p:cNvSpPr txBox="1"/>
          <p:nvPr/>
        </p:nvSpPr>
        <p:spPr>
          <a:xfrm>
            <a:off x="395536" y="6021288"/>
            <a:ext cx="3168352" cy="461665"/>
          </a:xfrm>
          <a:prstGeom prst="rect">
            <a:avLst/>
          </a:prstGeom>
          <a:noFill/>
        </p:spPr>
        <p:txBody>
          <a:bodyPr wrap="square" rtlCol="0">
            <a:spAutoFit/>
          </a:bodyPr>
          <a:lstStyle/>
          <a:p>
            <a:r>
              <a:rPr lang="hu-HU" sz="2400" b="1" dirty="0" err="1" smtClean="0"/>
              <a:t>Sissy</a:t>
            </a:r>
            <a:r>
              <a:rPr lang="hu-HU" sz="2400" b="1" dirty="0" smtClean="0"/>
              <a:t> szobra Madeirán</a:t>
            </a:r>
            <a:endParaRPr lang="hu-HU" sz="2400" b="1" dirty="0"/>
          </a:p>
        </p:txBody>
      </p:sp>
    </p:spTree>
    <p:extLst>
      <p:ext uri="{BB962C8B-B14F-4D97-AF65-F5344CB8AC3E}">
        <p14:creationId xmlns:p14="http://schemas.microsoft.com/office/powerpoint/2010/main" val="1056808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851920" y="986692"/>
            <a:ext cx="4536504" cy="4708981"/>
          </a:xfrm>
          <a:prstGeom prst="rect">
            <a:avLst/>
          </a:prstGeom>
          <a:noFill/>
        </p:spPr>
        <p:txBody>
          <a:bodyPr wrap="square" rtlCol="0">
            <a:spAutoFit/>
          </a:bodyPr>
          <a:lstStyle/>
          <a:p>
            <a:r>
              <a:rPr lang="hu-HU" sz="2000" dirty="0" smtClean="0"/>
              <a:t>Miután Erzsébet hazajött Korfuról Máltán és az Adriai-tengeren keresztül, férje már a tengerparton várta, Erzsébet még az első napon örült is, hogy visszajött Bécsbe.</a:t>
            </a:r>
            <a:endParaRPr lang="hu-HU" sz="2000" dirty="0"/>
          </a:p>
          <a:p>
            <a:r>
              <a:rPr lang="hu-HU" sz="2000" dirty="0" smtClean="0"/>
              <a:t>Viszont hamar elvették a kedvét. Látta, hogy gyermekeit nem úgy nevelik ahogy azt ő szeretné. Ferenc Józseffel elutaztak egy vidéki  kastélyba ahol előadott egy színjátékot ami, abból állt, hogy nagyon köhög lázas nyakra-főre  hívta az orvosokat, akik persze nem vizsgálták meg csak rávette őket, hogy küldjék el őt Korfura. Nagyon gyanakodott a bécsi udvar, hiszen Korfun ilyenkor malária terjengett. Erzsébet, amint a szigetre értek máris kivirult.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3584"/>
            <a:ext cx="385192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doboz 2"/>
          <p:cNvSpPr txBox="1"/>
          <p:nvPr/>
        </p:nvSpPr>
        <p:spPr>
          <a:xfrm>
            <a:off x="701227" y="2739665"/>
            <a:ext cx="2952328" cy="461665"/>
          </a:xfrm>
          <a:prstGeom prst="rect">
            <a:avLst/>
          </a:prstGeom>
          <a:noFill/>
        </p:spPr>
        <p:txBody>
          <a:bodyPr wrap="square" rtlCol="0">
            <a:spAutoFit/>
          </a:bodyPr>
          <a:lstStyle/>
          <a:p>
            <a:r>
              <a:rPr lang="hu-HU" sz="2400" dirty="0" err="1" smtClean="0"/>
              <a:t>Sissy</a:t>
            </a:r>
            <a:r>
              <a:rPr lang="hu-HU" sz="2400" dirty="0" smtClean="0"/>
              <a:t> Korfui palotája</a:t>
            </a:r>
            <a:endParaRPr lang="hu-HU" sz="2400" dirty="0"/>
          </a:p>
        </p:txBody>
      </p:sp>
    </p:spTree>
    <p:extLst>
      <p:ext uri="{BB962C8B-B14F-4D97-AF65-F5344CB8AC3E}">
        <p14:creationId xmlns:p14="http://schemas.microsoft.com/office/powerpoint/2010/main" val="3987248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572000" y="1124744"/>
            <a:ext cx="3888432" cy="3170099"/>
          </a:xfrm>
          <a:prstGeom prst="rect">
            <a:avLst/>
          </a:prstGeom>
          <a:noFill/>
        </p:spPr>
        <p:txBody>
          <a:bodyPr wrap="square" rtlCol="0">
            <a:spAutoFit/>
          </a:bodyPr>
          <a:lstStyle/>
          <a:p>
            <a:r>
              <a:rPr lang="hu-HU" sz="2000" dirty="0" smtClean="0"/>
              <a:t>Négy hónappal később megjelent a szigeten Ferenc József. A császár haza akarta vinni feleségét mert már kényelmetlenek voltak a pletykák. Abban egeztek meg, hogy  Erzsébet a Birodalmon belül fog nyaralni, és oda bármikor elviheti gyermekeit is. </a:t>
            </a:r>
            <a:r>
              <a:rPr lang="hu-HU" sz="2000" dirty="0" err="1" smtClean="0"/>
              <a:t>Sissy</a:t>
            </a:r>
            <a:r>
              <a:rPr lang="hu-HU" sz="2000" dirty="0" smtClean="0"/>
              <a:t> így gyerekeivel együtt elutazott Velencébe. Majd falukban és kisvárosokban kezdett el nyaralni.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36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Egyenes összekötő nyíllal 3"/>
          <p:cNvCxnSpPr/>
          <p:nvPr/>
        </p:nvCxnSpPr>
        <p:spPr>
          <a:xfrm flipV="1">
            <a:off x="2555776" y="3139220"/>
            <a:ext cx="648072" cy="3617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 name="Szövegdoboz 8"/>
          <p:cNvSpPr txBox="1"/>
          <p:nvPr/>
        </p:nvSpPr>
        <p:spPr>
          <a:xfrm>
            <a:off x="827584" y="3367026"/>
            <a:ext cx="3024336" cy="400110"/>
          </a:xfrm>
          <a:prstGeom prst="rect">
            <a:avLst/>
          </a:prstGeom>
          <a:noFill/>
        </p:spPr>
        <p:txBody>
          <a:bodyPr wrap="square" rtlCol="0">
            <a:spAutoFit/>
          </a:bodyPr>
          <a:lstStyle/>
          <a:p>
            <a:r>
              <a:rPr lang="hu-HU" sz="2000" dirty="0" smtClean="0"/>
              <a:t>Az </a:t>
            </a:r>
            <a:r>
              <a:rPr lang="hu-HU" sz="2000" dirty="0" err="1" smtClean="0"/>
              <a:t>Achilleoni</a:t>
            </a:r>
            <a:r>
              <a:rPr lang="hu-HU" sz="2000" dirty="0" smtClean="0"/>
              <a:t> szoborpark</a:t>
            </a:r>
            <a:endParaRPr lang="hu-HU"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7136"/>
            <a:ext cx="4572000" cy="309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zövegdoboz 9"/>
          <p:cNvSpPr txBox="1"/>
          <p:nvPr/>
        </p:nvSpPr>
        <p:spPr>
          <a:xfrm>
            <a:off x="4572000" y="4593572"/>
            <a:ext cx="2304256" cy="369332"/>
          </a:xfrm>
          <a:prstGeom prst="rect">
            <a:avLst/>
          </a:prstGeom>
          <a:noFill/>
        </p:spPr>
        <p:txBody>
          <a:bodyPr wrap="square" rtlCol="0">
            <a:spAutoFit/>
          </a:bodyPr>
          <a:lstStyle/>
          <a:p>
            <a:r>
              <a:rPr lang="hu-HU" dirty="0" smtClean="0"/>
              <a:t>Korfui palota kertje</a:t>
            </a:r>
            <a:endParaRPr lang="hu-HU" dirty="0"/>
          </a:p>
        </p:txBody>
      </p:sp>
      <p:cxnSp>
        <p:nvCxnSpPr>
          <p:cNvPr id="14" name="Egyenes összekötő nyíllal 13"/>
          <p:cNvCxnSpPr/>
          <p:nvPr/>
        </p:nvCxnSpPr>
        <p:spPr>
          <a:xfrm flipH="1">
            <a:off x="4572000" y="4909810"/>
            <a:ext cx="792088" cy="40275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4159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Sissy</a:t>
            </a:r>
            <a:r>
              <a:rPr lang="hu-HU" dirty="0" smtClean="0"/>
              <a:t> és magyarjai</a:t>
            </a:r>
            <a:endParaRPr lang="hu-HU" dirty="0"/>
          </a:p>
        </p:txBody>
      </p:sp>
      <p:sp>
        <p:nvSpPr>
          <p:cNvPr id="3" name="Tartalom helye 2"/>
          <p:cNvSpPr>
            <a:spLocks noGrp="1"/>
          </p:cNvSpPr>
          <p:nvPr>
            <p:ph idx="1"/>
          </p:nvPr>
        </p:nvSpPr>
        <p:spPr>
          <a:xfrm>
            <a:off x="611560" y="2132856"/>
            <a:ext cx="7848872" cy="3600400"/>
          </a:xfrm>
        </p:spPr>
        <p:txBody>
          <a:bodyPr>
            <a:normAutofit fontScale="92500" lnSpcReduction="20000"/>
          </a:bodyPr>
          <a:lstStyle/>
          <a:p>
            <a:pPr indent="0">
              <a:buNone/>
            </a:pPr>
            <a:r>
              <a:rPr lang="hu-HU" sz="2000" dirty="0" smtClean="0"/>
              <a:t>A magyarok akkoriban </a:t>
            </a:r>
            <a:r>
              <a:rPr lang="hu-HU" sz="2000" dirty="0" err="1" smtClean="0"/>
              <a:t>Sissy</a:t>
            </a:r>
            <a:r>
              <a:rPr lang="hu-HU" sz="2000" dirty="0" smtClean="0"/>
              <a:t> nevét azzal a személlyel kötötték össze aki, már annyit tett értük. Erzsébet felfogatta Ferenczi Idát társalgónőének, akit később mindenhol csak a „barátnőének” hívott. Aztán a politikusokkal, Andrássyval és Deákkal az élükön is jó kapcsolatot ápolt, akik meg voltak győződve róla, hogy Magyarország kedvező alakulásai nem is kismértékben köszönhető az asszonynak. </a:t>
            </a:r>
            <a:r>
              <a:rPr lang="hu-HU" sz="2000" dirty="0" err="1" smtClean="0"/>
              <a:t>Sissy</a:t>
            </a:r>
            <a:r>
              <a:rPr lang="hu-HU" sz="2000" dirty="0" smtClean="0"/>
              <a:t> sok hívet szerzett akkor, amikor a kiegyezés nyarán nem egy osztrák fürdőhelyen töltött pár hetet, hanem Balatonfüreden.</a:t>
            </a:r>
          </a:p>
          <a:p>
            <a:pPr indent="0">
              <a:buNone/>
            </a:pPr>
            <a:r>
              <a:rPr lang="hu-HU" sz="2000" dirty="0" smtClean="0"/>
              <a:t>Majd kitört a porosz háború és </a:t>
            </a:r>
            <a:r>
              <a:rPr lang="hu-HU" sz="2000" dirty="0" err="1" smtClean="0"/>
              <a:t>Sissy</a:t>
            </a:r>
            <a:r>
              <a:rPr lang="hu-HU" sz="2000" dirty="0" smtClean="0"/>
              <a:t> nem hagyhatta el Bécset, de Idán keresztül folyamatosan tartotta a kapcsolatot a magyarokkal.</a:t>
            </a:r>
            <a:endParaRPr lang="hu-HU" sz="2000" dirty="0"/>
          </a:p>
        </p:txBody>
      </p:sp>
    </p:spTree>
    <p:extLst>
      <p:ext uri="{BB962C8B-B14F-4D97-AF65-F5344CB8AC3E}">
        <p14:creationId xmlns:p14="http://schemas.microsoft.com/office/powerpoint/2010/main" val="235761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67944" y="1196752"/>
            <a:ext cx="4536504" cy="4708981"/>
          </a:xfrm>
          <a:prstGeom prst="rect">
            <a:avLst/>
          </a:prstGeom>
          <a:noFill/>
        </p:spPr>
        <p:txBody>
          <a:bodyPr wrap="square" rtlCol="0">
            <a:spAutoFit/>
          </a:bodyPr>
          <a:lstStyle/>
          <a:p>
            <a:r>
              <a:rPr lang="hu-HU" sz="2000" dirty="0" smtClean="0"/>
              <a:t>Erzsébet már elfelejtette, korábbi kedvenc helyeit és rávette a császárt, vegye meg neki a gödöllői kastélyt. Ferenc József még örült is neki, hogy nem akar felsége olyan messze elmenni tőle. Az akkor 8 éves Rudolfnak Andrássy nagyon sok mesét mondott az 1848-49-es szabadságharcról.</a:t>
            </a:r>
          </a:p>
          <a:p>
            <a:r>
              <a:rPr lang="hu-HU" sz="2000" dirty="0" smtClean="0"/>
              <a:t>Amikor a királyi pár Gödöllőn nyaralt, kiderült hogy a császárné várandós. Ugyan ebben a hónapban történt, amikor Ferenc Józsefet magyar királlyá és Erzsébetet magyar királynévá koronázták. A kis Mária Valéria Magyarországon is született meg. Ezért a magyarok a „kis magyar hercegnőnek” nevezték.  </a:t>
            </a:r>
            <a:endParaRPr lang="hu-H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4972" cy="355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gyenes összekötő nyíllal 4"/>
          <p:cNvCxnSpPr/>
          <p:nvPr/>
        </p:nvCxnSpPr>
        <p:spPr>
          <a:xfrm flipV="1">
            <a:off x="2047486" y="3391558"/>
            <a:ext cx="575718" cy="39604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Szövegdoboz 7"/>
          <p:cNvSpPr txBox="1"/>
          <p:nvPr/>
        </p:nvSpPr>
        <p:spPr>
          <a:xfrm>
            <a:off x="0" y="3787602"/>
            <a:ext cx="4094972" cy="707886"/>
          </a:xfrm>
          <a:prstGeom prst="rect">
            <a:avLst/>
          </a:prstGeom>
          <a:noFill/>
        </p:spPr>
        <p:txBody>
          <a:bodyPr wrap="square" rtlCol="0">
            <a:spAutoFit/>
          </a:bodyPr>
          <a:lstStyle/>
          <a:p>
            <a:r>
              <a:rPr lang="hu-HU" sz="2000" b="1" dirty="0" err="1" smtClean="0">
                <a:solidFill>
                  <a:schemeClr val="bg1"/>
                </a:solidFill>
              </a:rPr>
              <a:t>Sissy</a:t>
            </a:r>
            <a:r>
              <a:rPr lang="hu-HU" sz="2000" b="1" dirty="0" smtClean="0">
                <a:solidFill>
                  <a:schemeClr val="bg1"/>
                </a:solidFill>
              </a:rPr>
              <a:t> a </a:t>
            </a:r>
            <a:r>
              <a:rPr lang="hu-HU" sz="2000" b="1" dirty="0" smtClean="0"/>
              <a:t>császárral és gyermekeivel a </a:t>
            </a:r>
            <a:r>
              <a:rPr lang="hu-HU" sz="2000" b="1" dirty="0" smtClean="0">
                <a:solidFill>
                  <a:schemeClr val="bg1"/>
                </a:solidFill>
              </a:rPr>
              <a:t>gödöll</a:t>
            </a:r>
            <a:r>
              <a:rPr lang="hu-HU" sz="2000" b="1" dirty="0" smtClean="0"/>
              <a:t>ői kastély parkjában</a:t>
            </a:r>
            <a:endParaRPr lang="hu-HU" sz="2000" b="1" dirty="0"/>
          </a:p>
        </p:txBody>
      </p:sp>
    </p:spTree>
    <p:extLst>
      <p:ext uri="{BB962C8B-B14F-4D97-AF65-F5344CB8AC3E}">
        <p14:creationId xmlns:p14="http://schemas.microsoft.com/office/powerpoint/2010/main" val="418821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836712"/>
            <a:ext cx="6400800" cy="1144488"/>
          </a:xfrm>
        </p:spPr>
        <p:txBody>
          <a:bodyPr>
            <a:normAutofit fontScale="90000"/>
          </a:bodyPr>
          <a:lstStyle/>
          <a:p>
            <a:r>
              <a:rPr lang="hu-HU" dirty="0" err="1" smtClean="0"/>
              <a:t>Sissy</a:t>
            </a:r>
            <a:r>
              <a:rPr lang="hu-HU" dirty="0" smtClean="0"/>
              <a:t> a maga </a:t>
            </a:r>
            <a:r>
              <a:rPr lang="hu-HU" dirty="0" err="1" smtClean="0"/>
              <a:t>utján</a:t>
            </a:r>
            <a:r>
              <a:rPr lang="hu-HU" dirty="0" smtClean="0"/>
              <a:t>        és a merénylet</a:t>
            </a:r>
            <a:endParaRPr lang="hu-HU" dirty="0"/>
          </a:p>
        </p:txBody>
      </p:sp>
      <p:sp>
        <p:nvSpPr>
          <p:cNvPr id="3" name="Tartalom helye 2"/>
          <p:cNvSpPr>
            <a:spLocks noGrp="1"/>
          </p:cNvSpPr>
          <p:nvPr>
            <p:ph idx="1"/>
          </p:nvPr>
        </p:nvSpPr>
        <p:spPr>
          <a:xfrm>
            <a:off x="539552" y="2132856"/>
            <a:ext cx="7992888" cy="3744416"/>
          </a:xfrm>
        </p:spPr>
        <p:txBody>
          <a:bodyPr>
            <a:normAutofit fontScale="92500"/>
          </a:bodyPr>
          <a:lstStyle/>
          <a:p>
            <a:pPr indent="0">
              <a:buNone/>
            </a:pPr>
            <a:r>
              <a:rPr lang="hu-HU" sz="2000" dirty="0" smtClean="0"/>
              <a:t>Az 1870-es évek elején  meghalt Zsófia. </a:t>
            </a:r>
            <a:r>
              <a:rPr lang="hu-HU" sz="2000" dirty="0" err="1" smtClean="0"/>
              <a:t>Sissy</a:t>
            </a:r>
            <a:r>
              <a:rPr lang="hu-HU" sz="2000" dirty="0" smtClean="0"/>
              <a:t> ekkor Angliáért és Skóciáért rajongott, de később ez is unalmassá vált számára. A lovaglás is egyre nehezebben ment neki. Ekkor már ötvenes éveiben járt. Fanatikus gyalogló lett. Férfiakat megszégyenítő gyorsasággal tudott túrázni. Ha hegyet mászott nemhogy vetélytársa hanem még társa sem volt, mert mindig mindenkit lehagyott.  Másrészt Erzsébet önimádó teremtés volt, a gödöllői kastélyban minden szobát tükrökkel szereltette fel. A haját például naponta 60 percig kellett fésülni, ami a bokájáig ért. Háta egyenessége érdekében vaságyat használt. </a:t>
            </a:r>
            <a:endParaRPr lang="hu-HU" sz="2000" dirty="0"/>
          </a:p>
        </p:txBody>
      </p:sp>
    </p:spTree>
    <p:extLst>
      <p:ext uri="{BB962C8B-B14F-4D97-AF65-F5344CB8AC3E}">
        <p14:creationId xmlns:p14="http://schemas.microsoft.com/office/powerpoint/2010/main" val="1957443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971600" y="908720"/>
            <a:ext cx="7128792" cy="2862322"/>
          </a:xfrm>
          <a:prstGeom prst="rect">
            <a:avLst/>
          </a:prstGeom>
          <a:noFill/>
        </p:spPr>
        <p:txBody>
          <a:bodyPr wrap="square" rtlCol="0">
            <a:spAutoFit/>
          </a:bodyPr>
          <a:lstStyle/>
          <a:p>
            <a:r>
              <a:rPr lang="hu-HU" sz="2000" b="1" dirty="0" smtClean="0"/>
              <a:t>1889 elején Rudolf öngyilkos lett, </a:t>
            </a:r>
            <a:r>
              <a:rPr lang="hu-HU" sz="2000" b="1" dirty="0" err="1" smtClean="0"/>
              <a:t>Sissy</a:t>
            </a:r>
            <a:r>
              <a:rPr lang="hu-HU" sz="2000" b="1" dirty="0" smtClean="0"/>
              <a:t> fájdalma igen nagy volt. Ez után semmilyen más színt nem volt hajlandó viselni csak feketét.  Még az összes legyezőjét is átfestette feketére.</a:t>
            </a:r>
          </a:p>
          <a:p>
            <a:r>
              <a:rPr lang="hu-HU" sz="2000" b="1" dirty="0" err="1" smtClean="0"/>
              <a:t>Sissy</a:t>
            </a:r>
            <a:r>
              <a:rPr lang="hu-HU" sz="2000" b="1" dirty="0" smtClean="0"/>
              <a:t> politikai éleslátását viszont ezek az események nem rontották. Talán utazásai miatt már előre látta a monarchia bukását. Pénzét kivette az osztrák-magyar bankokból még a részvényeit is és elvitte Svájcba, de ezt mind titokban. Visszament Görögországba és elhatározta, hogyha férje birodalma végleg összeomlik</a:t>
            </a:r>
            <a:r>
              <a:rPr lang="hu-HU" sz="2000" b="1" dirty="0" smtClean="0">
                <a:solidFill>
                  <a:schemeClr val="bg1"/>
                </a:solidFill>
              </a:rPr>
              <a:t>,</a:t>
            </a:r>
            <a:r>
              <a:rPr lang="hu-HU" sz="2000" b="1" dirty="0" smtClean="0"/>
              <a:t> ott fog élni Korfun.</a:t>
            </a:r>
            <a:endParaRPr lang="hu-HU"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87168"/>
            <a:ext cx="4535995" cy="315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861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99592" y="980728"/>
            <a:ext cx="7416824" cy="4708981"/>
          </a:xfrm>
          <a:prstGeom prst="rect">
            <a:avLst/>
          </a:prstGeom>
          <a:noFill/>
        </p:spPr>
        <p:txBody>
          <a:bodyPr wrap="square" rtlCol="0">
            <a:spAutoFit/>
          </a:bodyPr>
          <a:lstStyle/>
          <a:p>
            <a:r>
              <a:rPr lang="hu-HU" sz="2000" dirty="0" err="1" smtClean="0"/>
              <a:t>Sissy</a:t>
            </a:r>
            <a:r>
              <a:rPr lang="hu-HU" sz="2000" dirty="0" smtClean="0"/>
              <a:t> egyre gyakrabban beszélt a halálról és arról, hogy az életnek nincsen értelme. Kezdett magáról úgy beszélni mintha már nem is élne</a:t>
            </a:r>
            <a:r>
              <a:rPr lang="hu-HU" dirty="0" smtClean="0"/>
              <a:t>. </a:t>
            </a:r>
            <a:r>
              <a:rPr lang="hu-HU" sz="2000" dirty="0" smtClean="0"/>
              <a:t>Míg előtte évtizedeken át ügyelt arra, hogy egészséges maradjon már mutatkoztak betegségek, voltak visszatérő szédülések, ízületi bántalmak. Mária Valéria megtalálta a boldogságot, szépen élt férjével, és ahányszor Erzsébet meglátogatta őket érezte, hogy lánya megkapta azt amit ő sohasem. </a:t>
            </a:r>
            <a:r>
              <a:rPr lang="hu-HU" sz="2000" dirty="0" err="1" smtClean="0"/>
              <a:t>Sissy</a:t>
            </a:r>
            <a:r>
              <a:rPr lang="hu-HU" sz="2000" dirty="0" smtClean="0"/>
              <a:t> depressziós lett. Nem titkolta, hogy várja a halált. Nem tudott megmaradni egy helyben </a:t>
            </a:r>
            <a:r>
              <a:rPr lang="hu-HU" sz="2000" dirty="0" err="1" smtClean="0"/>
              <a:t>folyon</a:t>
            </a:r>
            <a:r>
              <a:rPr lang="hu-HU" sz="2000" dirty="0" smtClean="0"/>
              <a:t> úton volt. Külsejével sem volt megelégedve, ezért abban az időkben már semmilyen fotó nem készült róla, pedig lesifotósok próbálkoztak de mindig túljárt az eszükön. A kedves, bájos teremtésből egy rideg és megtört asszony lett. Csak néhány embert engedett a közelébe és gyászfátyolon látta a világot. Ekkor 179cm magas és 47 kg-os volt. Félt hogyha meghal a kapucnisok kriptájába temetik, a sok „Habsburg közé”. Azt szerette volna, hogy útközben a tengeren haljon meg valahol és ott temessék el.</a:t>
            </a:r>
            <a:endParaRPr lang="hu-HU" dirty="0" smtClean="0"/>
          </a:p>
        </p:txBody>
      </p:sp>
    </p:spTree>
    <p:extLst>
      <p:ext uri="{BB962C8B-B14F-4D97-AF65-F5344CB8AC3E}">
        <p14:creationId xmlns:p14="http://schemas.microsoft.com/office/powerpoint/2010/main" val="363076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idx="1"/>
          </p:nvPr>
        </p:nvSpPr>
        <p:spPr>
          <a:xfrm>
            <a:off x="1403648" y="2060848"/>
            <a:ext cx="6400800" cy="3672408"/>
          </a:xfrm>
        </p:spPr>
        <p:txBody>
          <a:bodyPr>
            <a:normAutofit/>
          </a:bodyPr>
          <a:lstStyle/>
          <a:p>
            <a:pPr indent="0">
              <a:buNone/>
            </a:pPr>
            <a:r>
              <a:rPr lang="hu-HU" sz="2400" dirty="0" smtClean="0"/>
              <a:t>1837. December 24-én született. Erzsébetnek keresztelték a kislányt, de később inkább </a:t>
            </a:r>
            <a:r>
              <a:rPr lang="hu-HU" sz="2400" dirty="0" err="1" smtClean="0"/>
              <a:t>Sissynek</a:t>
            </a:r>
            <a:r>
              <a:rPr lang="hu-HU" sz="2400" dirty="0" smtClean="0"/>
              <a:t> nevezték.</a:t>
            </a:r>
          </a:p>
          <a:p>
            <a:pPr indent="0">
              <a:buNone/>
            </a:pPr>
            <a:r>
              <a:rPr lang="hu-HU" sz="2400" dirty="0" smtClean="0"/>
              <a:t>A </a:t>
            </a:r>
            <a:r>
              <a:rPr lang="hu-HU" sz="2400" dirty="0" err="1" smtClean="0"/>
              <a:t>Wittelsbachoknak</a:t>
            </a:r>
            <a:r>
              <a:rPr lang="hu-HU" sz="2400" dirty="0" smtClean="0"/>
              <a:t> ez az ága még nem uralkodott, de a hercegi rang és a birtokok jövedelme nyugodt megélhetés biztosított.</a:t>
            </a:r>
            <a:endParaRPr lang="hu-HU" sz="2400" dirty="0"/>
          </a:p>
        </p:txBody>
      </p:sp>
    </p:spTree>
    <p:extLst>
      <p:ext uri="{BB962C8B-B14F-4D97-AF65-F5344CB8AC3E}">
        <p14:creationId xmlns:p14="http://schemas.microsoft.com/office/powerpoint/2010/main" val="2930271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99592" y="980728"/>
            <a:ext cx="7632848" cy="5016758"/>
          </a:xfrm>
          <a:prstGeom prst="rect">
            <a:avLst/>
          </a:prstGeom>
          <a:noFill/>
        </p:spPr>
        <p:txBody>
          <a:bodyPr wrap="square" rtlCol="0">
            <a:spAutoFit/>
          </a:bodyPr>
          <a:lstStyle/>
          <a:p>
            <a:r>
              <a:rPr lang="hu-HU" sz="2000" dirty="0" smtClean="0"/>
              <a:t>1898. augusztus végén érkezett  Svájcba, majd szeptember 9-én a Genfi-tó partján megszállt a </a:t>
            </a:r>
            <a:r>
              <a:rPr lang="hu-HU" sz="2000" dirty="0" err="1" smtClean="0"/>
              <a:t>Beau</a:t>
            </a:r>
            <a:r>
              <a:rPr lang="hu-HU" sz="2000" dirty="0" smtClean="0"/>
              <a:t> </a:t>
            </a:r>
            <a:r>
              <a:rPr lang="hu-HU" sz="2000" dirty="0" err="1" smtClean="0"/>
              <a:t>Rivage</a:t>
            </a:r>
            <a:r>
              <a:rPr lang="hu-HU" sz="2000" dirty="0" smtClean="0"/>
              <a:t> hotelben. Nem tudhatta, hogy utolsó éjszakáját tölti ott.  Ekkor péntek volt. Az újságok megírták, hogy ott van a császárné és sajnos ezt a merénylő is olvasta. </a:t>
            </a:r>
          </a:p>
          <a:p>
            <a:r>
              <a:rPr lang="hu-HU" sz="2000" dirty="0" smtClean="0"/>
              <a:t>Szombaton délelőtt </a:t>
            </a:r>
            <a:r>
              <a:rPr lang="hu-HU" sz="2000" dirty="0" err="1" smtClean="0"/>
              <a:t>Sissy</a:t>
            </a:r>
            <a:r>
              <a:rPr lang="hu-HU" sz="2000" dirty="0" smtClean="0"/>
              <a:t> kísérőjével,besétált a városba . A tervek szerint: kijelentkeznek a szállodából felvitetik a poggyászokat a hajóra, majd áthajóznak egy másik városba és egy ideig ott laknak. Elindultak a kikötőbe </a:t>
            </a:r>
            <a:r>
              <a:rPr lang="hu-HU" sz="2000" dirty="0" err="1" smtClean="0"/>
              <a:t>Sztáray</a:t>
            </a:r>
            <a:r>
              <a:rPr lang="hu-HU" sz="2000" dirty="0" smtClean="0"/>
              <a:t> Irma grófnővel. A merénylő Luigi </a:t>
            </a:r>
            <a:r>
              <a:rPr lang="hu-HU" sz="2000" dirty="0" err="1" smtClean="0"/>
              <a:t>Lucheni</a:t>
            </a:r>
            <a:r>
              <a:rPr lang="hu-HU" sz="2000" dirty="0" smtClean="0"/>
              <a:t> már előző nap is a környéken ólálkodott, zakója alatt az éles reszelővel. Aztán jött a két hölgy. Úgy tett, mintha egy járókelő lenne és mikor közel volt a két nőhöz, s nekik futott az öregebbikbe beleszúrta a reszelőt. A császárné a lökéstől elesett. </a:t>
            </a:r>
            <a:r>
              <a:rPr lang="hu-HU" sz="2000" dirty="0" err="1" smtClean="0"/>
              <a:t>Sissy</a:t>
            </a:r>
            <a:r>
              <a:rPr lang="hu-HU" sz="2000" dirty="0" smtClean="0"/>
              <a:t> nem vette észre, hogy szíven szúrták! A két hölgy felszállt a hajóra, és ott </a:t>
            </a:r>
            <a:r>
              <a:rPr lang="hu-HU" sz="2000" dirty="0" err="1" smtClean="0"/>
              <a:t>Sissy</a:t>
            </a:r>
            <a:r>
              <a:rPr lang="hu-HU" sz="2000" dirty="0" smtClean="0"/>
              <a:t> összeesett a hajó visszafordult a kikötőbe. Vissza vitték a szállodai szobába, de ott csak a halált tudták megállapítani. </a:t>
            </a:r>
          </a:p>
          <a:p>
            <a:r>
              <a:rPr lang="hu-HU" sz="2000" dirty="0" smtClean="0"/>
              <a:t>A császárnét a kapucnisok kriptájába Rudolf koronaherceg mellé temették. 60 éves volt.</a:t>
            </a:r>
            <a:endParaRPr lang="hu-HU" sz="2000" dirty="0"/>
          </a:p>
        </p:txBody>
      </p:sp>
    </p:spTree>
    <p:extLst>
      <p:ext uri="{BB962C8B-B14F-4D97-AF65-F5344CB8AC3E}">
        <p14:creationId xmlns:p14="http://schemas.microsoft.com/office/powerpoint/2010/main" val="2985103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1"/>
            <a:ext cx="4839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1835696" y="1"/>
            <a:ext cx="2376264" cy="461665"/>
          </a:xfrm>
          <a:prstGeom prst="rect">
            <a:avLst/>
          </a:prstGeom>
          <a:noFill/>
        </p:spPr>
        <p:txBody>
          <a:bodyPr wrap="square" rtlCol="0">
            <a:spAutoFit/>
          </a:bodyPr>
          <a:lstStyle/>
          <a:p>
            <a:r>
              <a:rPr lang="hu-HU" sz="2400" b="1" dirty="0" smtClean="0">
                <a:effectLst>
                  <a:outerShdw blurRad="38100" dist="38100" dir="2700000" algn="tl">
                    <a:srgbClr val="000000">
                      <a:alpha val="43137"/>
                    </a:srgbClr>
                  </a:outerShdw>
                </a:effectLst>
              </a:rPr>
              <a:t>A merénylet</a:t>
            </a:r>
            <a:endParaRPr lang="hu-HU" sz="2400" b="1" dirty="0">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76872"/>
            <a:ext cx="4645022" cy="458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doboz 2"/>
          <p:cNvSpPr txBox="1"/>
          <p:nvPr/>
        </p:nvSpPr>
        <p:spPr>
          <a:xfrm>
            <a:off x="5994411" y="1988840"/>
            <a:ext cx="1800200" cy="523220"/>
          </a:xfrm>
          <a:prstGeom prst="rect">
            <a:avLst/>
          </a:prstGeom>
          <a:noFill/>
        </p:spPr>
        <p:txBody>
          <a:bodyPr wrap="square" rtlCol="0">
            <a:spAutoFit/>
          </a:bodyPr>
          <a:lstStyle/>
          <a:p>
            <a:r>
              <a:rPr lang="hu-HU" sz="2800" b="1" dirty="0" smtClean="0">
                <a:effectLst>
                  <a:outerShdw blurRad="38100" dist="38100" dir="2700000" algn="tl">
                    <a:srgbClr val="000000">
                      <a:alpha val="43137"/>
                    </a:srgbClr>
                  </a:outerShdw>
                </a:effectLst>
              </a:rPr>
              <a:t>A temetés</a:t>
            </a:r>
            <a:endParaRPr lang="hu-H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48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936"/>
          <a:stretch/>
        </p:blipFill>
        <p:spPr bwMode="auto">
          <a:xfrm>
            <a:off x="-18970" y="1862692"/>
            <a:ext cx="4465983" cy="499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899592" y="1053546"/>
            <a:ext cx="7272807" cy="830997"/>
          </a:xfrm>
          <a:prstGeom prst="rect">
            <a:avLst/>
          </a:prstGeom>
          <a:noFill/>
        </p:spPr>
        <p:txBody>
          <a:bodyPr wrap="square" rtlCol="0">
            <a:spAutoFit/>
          </a:bodyPr>
          <a:lstStyle/>
          <a:p>
            <a:r>
              <a:rPr lang="hu-HU" sz="2400" b="1" dirty="0" err="1" smtClean="0">
                <a:effectLst>
                  <a:outerShdw blurRad="38100" dist="38100" dir="2700000" algn="tl">
                    <a:srgbClr val="000000">
                      <a:alpha val="43137"/>
                    </a:srgbClr>
                  </a:outerShdw>
                </a:effectLst>
              </a:rPr>
              <a:t>Sissy</a:t>
            </a:r>
            <a:r>
              <a:rPr lang="hu-HU" sz="2400" b="1" dirty="0" smtClean="0">
                <a:effectLst>
                  <a:outerShdw blurRad="38100" dist="38100" dir="2700000" algn="tl">
                    <a:srgbClr val="000000">
                      <a:alpha val="43137"/>
                    </a:srgbClr>
                  </a:outerShdw>
                </a:effectLst>
              </a:rPr>
              <a:t> dédunokája    </a:t>
            </a:r>
          </a:p>
          <a:p>
            <a:r>
              <a:rPr lang="hu-HU" sz="2400" b="1" dirty="0" err="1" smtClean="0">
                <a:effectLst>
                  <a:outerShdw blurRad="38100" dist="38100" dir="2700000" algn="tl">
                    <a:srgbClr val="000000">
                      <a:alpha val="43137"/>
                    </a:srgbClr>
                  </a:outerShdw>
                </a:effectLst>
              </a:rPr>
              <a:t>Markus</a:t>
            </a:r>
            <a:r>
              <a:rPr lang="hu-HU" sz="2400" b="1" dirty="0" smtClean="0">
                <a:effectLst>
                  <a:outerShdw blurRad="38100" dist="38100" dir="2700000" algn="tl">
                    <a:srgbClr val="000000">
                      <a:alpha val="43137"/>
                    </a:srgbClr>
                  </a:outerShdw>
                </a:effectLst>
              </a:rPr>
              <a:t> </a:t>
            </a:r>
            <a:r>
              <a:rPr lang="hu-HU" sz="2400" b="1" dirty="0" err="1" smtClean="0">
                <a:effectLst>
                  <a:outerShdw blurRad="38100" dist="38100" dir="2700000" algn="tl">
                    <a:srgbClr val="000000">
                      <a:alpha val="43137"/>
                    </a:srgbClr>
                  </a:outerShdw>
                </a:effectLst>
              </a:rPr>
              <a:t>Salvator</a:t>
            </a:r>
            <a:r>
              <a:rPr lang="hu-HU" sz="2400" b="1" dirty="0" smtClean="0">
                <a:effectLst>
                  <a:outerShdw blurRad="38100" dist="38100" dir="2700000" algn="tl">
                    <a:srgbClr val="000000">
                      <a:alpha val="43137"/>
                    </a:srgbClr>
                  </a:outerShdw>
                </a:effectLst>
              </a:rPr>
              <a:t> </a:t>
            </a:r>
            <a:r>
              <a:rPr lang="hu-HU" sz="2400" b="1" dirty="0" err="1" smtClean="0">
                <a:effectLst>
                  <a:outerShdw blurRad="38100" dist="38100" dir="2700000" algn="tl">
                    <a:srgbClr val="000000">
                      <a:alpha val="43137"/>
                    </a:srgbClr>
                  </a:outerShdw>
                </a:effectLst>
              </a:rPr>
              <a:t>Habsburg-Lotheringen</a:t>
            </a:r>
            <a:endParaRPr lang="hu-H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2955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23728" y="2636912"/>
            <a:ext cx="5112568" cy="923330"/>
          </a:xfrm>
          <a:prstGeom prst="rect">
            <a:avLst/>
          </a:prstGeom>
          <a:noFill/>
        </p:spPr>
        <p:txBody>
          <a:bodyPr wrap="square" rtlCol="0">
            <a:spAutoFit/>
          </a:bodyPr>
          <a:lstStyle/>
          <a:p>
            <a:pPr algn="ctr"/>
            <a:r>
              <a:rPr lang="hu-HU" sz="5400" dirty="0" smtClean="0">
                <a:effectLst>
                  <a:outerShdw blurRad="38100" dist="38100" dir="2700000" algn="tl">
                    <a:srgbClr val="000000">
                      <a:alpha val="43137"/>
                    </a:srgbClr>
                  </a:outerShdw>
                </a:effectLst>
              </a:rPr>
              <a:t>Vége</a:t>
            </a:r>
            <a:endParaRPr lang="hu-HU"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5578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t="8704" b="8704"/>
          <a:stretch>
            <a:fillRect/>
          </a:stretch>
        </p:blipFill>
        <p:spPr>
          <a:xfrm>
            <a:off x="827584" y="908720"/>
            <a:ext cx="3960440" cy="4112096"/>
          </a:xfrm>
        </p:spPr>
      </p:pic>
      <p:sp>
        <p:nvSpPr>
          <p:cNvPr id="6" name="Szöveg helye 5"/>
          <p:cNvSpPr>
            <a:spLocks noGrp="1"/>
          </p:cNvSpPr>
          <p:nvPr>
            <p:ph type="body" sz="half" idx="2"/>
          </p:nvPr>
        </p:nvSpPr>
        <p:spPr>
          <a:xfrm>
            <a:off x="4644008" y="908720"/>
            <a:ext cx="3816424" cy="4968552"/>
          </a:xfrm>
        </p:spPr>
        <p:txBody>
          <a:bodyPr>
            <a:normAutofit lnSpcReduction="10000"/>
          </a:bodyPr>
          <a:lstStyle/>
          <a:p>
            <a:r>
              <a:rPr lang="hu-HU" sz="2400" dirty="0" smtClean="0"/>
              <a:t>Szülei szabadon nevelték gyermekeiket.</a:t>
            </a:r>
          </a:p>
          <a:p>
            <a:r>
              <a:rPr lang="hu-HU" sz="2400" dirty="0" smtClean="0"/>
              <a:t>Erzsébetben már gyermekkorában is volt valami ami vonzotta az embereket. Nem véletlenül volt a család kedvence a vadóc, bájos kislány aki értett a felnőttek nyelvén.</a:t>
            </a:r>
            <a:endParaRPr lang="hu-HU" sz="2400" dirty="0"/>
          </a:p>
        </p:txBody>
      </p:sp>
      <p:sp>
        <p:nvSpPr>
          <p:cNvPr id="8" name="Cím 3"/>
          <p:cNvSpPr>
            <a:spLocks noGrp="1"/>
          </p:cNvSpPr>
          <p:nvPr>
            <p:ph type="title"/>
          </p:nvPr>
        </p:nvSpPr>
        <p:spPr>
          <a:xfrm>
            <a:off x="1259632" y="5013176"/>
            <a:ext cx="2819400" cy="599440"/>
          </a:xfrm>
        </p:spPr>
        <p:txBody>
          <a:bodyPr/>
          <a:lstStyle/>
          <a:p>
            <a:r>
              <a:rPr lang="hu-HU" sz="2000" dirty="0" err="1" smtClean="0"/>
              <a:t>Sissy</a:t>
            </a:r>
            <a:r>
              <a:rPr lang="hu-HU" sz="2000" dirty="0" smtClean="0"/>
              <a:t> 10 évesen</a:t>
            </a:r>
            <a:endParaRPr lang="hu-HU" sz="2000" dirty="0"/>
          </a:p>
        </p:txBody>
      </p:sp>
    </p:spTree>
    <p:extLst>
      <p:ext uri="{BB962C8B-B14F-4D97-AF65-F5344CB8AC3E}">
        <p14:creationId xmlns:p14="http://schemas.microsoft.com/office/powerpoint/2010/main" val="1298521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539552" y="980728"/>
            <a:ext cx="8136904" cy="1224136"/>
          </a:xfrm>
        </p:spPr>
        <p:txBody>
          <a:bodyPr>
            <a:normAutofit/>
          </a:bodyPr>
          <a:lstStyle/>
          <a:p>
            <a:r>
              <a:rPr lang="hu-HU" dirty="0" smtClean="0"/>
              <a:t>Bekerülés a császári udvarba</a:t>
            </a:r>
            <a:endParaRPr lang="hu-HU" dirty="0"/>
          </a:p>
        </p:txBody>
      </p:sp>
      <p:sp>
        <p:nvSpPr>
          <p:cNvPr id="6" name="Tartalom helye 5"/>
          <p:cNvSpPr>
            <a:spLocks noGrp="1"/>
          </p:cNvSpPr>
          <p:nvPr>
            <p:ph idx="1"/>
          </p:nvPr>
        </p:nvSpPr>
        <p:spPr>
          <a:xfrm>
            <a:off x="755576" y="2204864"/>
            <a:ext cx="7632848" cy="3528392"/>
          </a:xfrm>
        </p:spPr>
        <p:txBody>
          <a:bodyPr>
            <a:normAutofit fontScale="92500"/>
          </a:bodyPr>
          <a:lstStyle/>
          <a:p>
            <a:pPr indent="0">
              <a:buNone/>
            </a:pPr>
            <a:r>
              <a:rPr lang="hu-HU" sz="2400" dirty="0" smtClean="0"/>
              <a:t>A család egyetlen igazán befolyásos tagja Zsófia volt,aki Ludovika nővére. Zsófiát Ferenc Károly főherceg vette feleségül.</a:t>
            </a:r>
            <a:endParaRPr lang="hu-HU" sz="2400" dirty="0"/>
          </a:p>
          <a:p>
            <a:pPr indent="0">
              <a:buNone/>
            </a:pPr>
            <a:r>
              <a:rPr lang="hu-HU" sz="2400" dirty="0" smtClean="0"/>
              <a:t>1848-ban forradalmak rázták meg az egész földrészt. A Habsburg-család belátta,hogy Ferdinánd az uralkodásra képtelen. Zsófia elérte, hogy Ferdinánd 1848 decemberében lemondjon a trónról, és 18 éves fia kerüljön a helyébe. Erzsébet ekkor mindössze 14 éves volt.</a:t>
            </a:r>
            <a:endParaRPr lang="hu-HU" sz="2400" dirty="0"/>
          </a:p>
        </p:txBody>
      </p:sp>
    </p:spTree>
    <p:extLst>
      <p:ext uri="{BB962C8B-B14F-4D97-AF65-F5344CB8AC3E}">
        <p14:creationId xmlns:p14="http://schemas.microsoft.com/office/powerpoint/2010/main" val="186525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43608" y="1196752"/>
            <a:ext cx="7056784" cy="4154984"/>
          </a:xfrm>
          <a:prstGeom prst="rect">
            <a:avLst/>
          </a:prstGeom>
          <a:noFill/>
        </p:spPr>
        <p:txBody>
          <a:bodyPr wrap="square" rtlCol="0">
            <a:spAutoFit/>
          </a:bodyPr>
          <a:lstStyle/>
          <a:p>
            <a:r>
              <a:rPr lang="hu-HU" sz="2400" dirty="0" smtClean="0"/>
              <a:t>1853-ban Bécsben felmerült, hogy a fiatal császárnak nősülnie kéne. Zsófiának mindjárt felmerült unokahúga, </a:t>
            </a:r>
            <a:r>
              <a:rPr lang="hu-HU" sz="2400" dirty="0" err="1" smtClean="0"/>
              <a:t>Heléne</a:t>
            </a:r>
            <a:r>
              <a:rPr lang="hu-HU" sz="2400" dirty="0" smtClean="0"/>
              <a:t> gondolata. </a:t>
            </a:r>
          </a:p>
          <a:p>
            <a:r>
              <a:rPr lang="hu-HU" sz="2400" dirty="0" smtClean="0"/>
              <a:t>Családi találkozónak álcázva szerveztek egy összejövetelt a császár egyik kedvenc fürdőhelyén </a:t>
            </a:r>
            <a:r>
              <a:rPr lang="hu-HU" sz="2400" dirty="0" err="1" smtClean="0"/>
              <a:t>Bad</a:t>
            </a:r>
            <a:r>
              <a:rPr lang="hu-HU" sz="2400" dirty="0" smtClean="0"/>
              <a:t> </a:t>
            </a:r>
            <a:r>
              <a:rPr lang="hu-HU" sz="2400" dirty="0" err="1" smtClean="0"/>
              <a:t>Ischlben</a:t>
            </a:r>
            <a:r>
              <a:rPr lang="hu-HU" sz="2400" dirty="0" smtClean="0"/>
              <a:t>. Furcsa módon Ludovika </a:t>
            </a:r>
            <a:r>
              <a:rPr lang="hu-HU" sz="2400" dirty="0" err="1" smtClean="0"/>
              <a:t>Sissyt</a:t>
            </a:r>
            <a:r>
              <a:rPr lang="hu-HU" sz="2400" dirty="0" smtClean="0"/>
              <a:t> is magával vitte. Viszont a fiatalok találkozásánál, Ferenc József nem Helént választotta, hanem Erzsébetet.</a:t>
            </a:r>
          </a:p>
          <a:p>
            <a:r>
              <a:rPr lang="hu-HU" sz="2400" dirty="0" err="1" smtClean="0"/>
              <a:t>Sissynek</a:t>
            </a:r>
            <a:r>
              <a:rPr lang="hu-HU" sz="2400" dirty="0" smtClean="0"/>
              <a:t> pár hónapja volt, hogy megtanuljon sok olyan dolgot amire a Bécsi udvarban szüksége lesz.</a:t>
            </a:r>
          </a:p>
          <a:p>
            <a:endParaRPr lang="hu-HU" sz="2400" dirty="0"/>
          </a:p>
        </p:txBody>
      </p:sp>
    </p:spTree>
    <p:extLst>
      <p:ext uri="{BB962C8B-B14F-4D97-AF65-F5344CB8AC3E}">
        <p14:creationId xmlns:p14="http://schemas.microsoft.com/office/powerpoint/2010/main" val="285631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a:off x="4427984" y="908720"/>
            <a:ext cx="3816423" cy="4968552"/>
          </a:xfrm>
        </p:spPr>
        <p:txBody>
          <a:bodyPr>
            <a:normAutofit/>
          </a:bodyPr>
          <a:lstStyle/>
          <a:p>
            <a:r>
              <a:rPr lang="hu-HU" sz="2400" dirty="0" err="1" smtClean="0"/>
              <a:t>Sissy</a:t>
            </a:r>
            <a:r>
              <a:rPr lang="hu-HU" sz="2400" dirty="0" smtClean="0"/>
              <a:t> 16 éves volt mikor összeházasodtak Ferenc Józseffel. Tele volt kétségekkel jó döntést  hozott-e, de nem akarta elrontani szülei örömét. Az esküvő 1854 április 24-én volt. </a:t>
            </a:r>
            <a:endParaRPr lang="hu-HU" sz="2400" dirty="0"/>
          </a:p>
        </p:txBody>
      </p:sp>
      <p:pic>
        <p:nvPicPr>
          <p:cNvPr id="5" name="Tartalom helye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836712"/>
            <a:ext cx="3888432" cy="4464495"/>
          </a:xfrm>
        </p:spPr>
      </p:pic>
    </p:spTree>
    <p:extLst>
      <p:ext uri="{BB962C8B-B14F-4D97-AF65-F5344CB8AC3E}">
        <p14:creationId xmlns:p14="http://schemas.microsoft.com/office/powerpoint/2010/main" val="329962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971600" y="908720"/>
            <a:ext cx="6984776" cy="1152128"/>
          </a:xfrm>
        </p:spPr>
        <p:txBody>
          <a:bodyPr>
            <a:normAutofit fontScale="90000"/>
          </a:bodyPr>
          <a:lstStyle/>
          <a:p>
            <a:r>
              <a:rPr lang="hu-HU" dirty="0" smtClean="0"/>
              <a:t>Élet a palota falai mögött</a:t>
            </a:r>
            <a:endParaRPr lang="hu-HU" dirty="0"/>
          </a:p>
        </p:txBody>
      </p:sp>
      <p:sp>
        <p:nvSpPr>
          <p:cNvPr id="6" name="Tartalom helye 5"/>
          <p:cNvSpPr>
            <a:spLocks noGrp="1"/>
          </p:cNvSpPr>
          <p:nvPr>
            <p:ph idx="1"/>
          </p:nvPr>
        </p:nvSpPr>
        <p:spPr>
          <a:xfrm>
            <a:off x="683568" y="2132856"/>
            <a:ext cx="7848872" cy="3816424"/>
          </a:xfrm>
        </p:spPr>
        <p:txBody>
          <a:bodyPr>
            <a:normAutofit lnSpcReduction="10000"/>
          </a:bodyPr>
          <a:lstStyle/>
          <a:p>
            <a:pPr indent="0">
              <a:buNone/>
            </a:pPr>
            <a:r>
              <a:rPr lang="hu-HU" sz="2400" dirty="0" smtClean="0"/>
              <a:t>Erzsébet rabságban érezte magát. Az eddig megszokott szabadság egyszerre eltűnt, és bár a császár elhalmozta mindenféle ajándékkal őt azok nem boldogították. Zsófia is állandóan bosszantotta. Még az is nagyon bántotta, hogy nem vették felnőtt számba.</a:t>
            </a:r>
          </a:p>
          <a:p>
            <a:pPr indent="0">
              <a:buNone/>
            </a:pPr>
            <a:r>
              <a:rPr lang="hu-HU" sz="2400" dirty="0" smtClean="0"/>
              <a:t>Meg született első gyermekük Zsófia. Anyósa azt is eltiltotta tőle, hogy ő nevelje gyermekét. </a:t>
            </a:r>
            <a:endParaRPr lang="hu-HU" sz="2400" dirty="0"/>
          </a:p>
        </p:txBody>
      </p:sp>
    </p:spTree>
    <p:extLst>
      <p:ext uri="{BB962C8B-B14F-4D97-AF65-F5344CB8AC3E}">
        <p14:creationId xmlns:p14="http://schemas.microsoft.com/office/powerpoint/2010/main" val="290629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259632" y="1124744"/>
            <a:ext cx="6840760" cy="2308324"/>
          </a:xfrm>
          <a:prstGeom prst="rect">
            <a:avLst/>
          </a:prstGeom>
          <a:noFill/>
        </p:spPr>
        <p:txBody>
          <a:bodyPr wrap="square" rtlCol="0">
            <a:spAutoFit/>
          </a:bodyPr>
          <a:lstStyle/>
          <a:p>
            <a:r>
              <a:rPr lang="hu-HU" sz="2400" dirty="0" err="1" smtClean="0"/>
              <a:t>Sissy</a:t>
            </a:r>
            <a:r>
              <a:rPr lang="hu-HU" sz="2400" dirty="0" smtClean="0"/>
              <a:t> megszokta, hogy apja nyíltan beszél vele még a politikai dolgokról is, de mikor az udvarban a politikáról kérdezett Zsófia rögtön ráparancsolt, hogy egy  nőnek ilyennel nem való foglalkozni. Viszont rájött, ha a császárt elviszi egy kicsit kirándulni, akkor jobban hajlik felesége szavára.</a:t>
            </a:r>
            <a:endParaRPr lang="hu-HU" sz="2400"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12" y="3068960"/>
            <a:ext cx="4479600" cy="3789040"/>
          </a:xfrm>
          <a:prstGeom prst="rect">
            <a:avLst/>
          </a:prstGeom>
        </p:spPr>
      </p:pic>
    </p:spTree>
    <p:extLst>
      <p:ext uri="{BB962C8B-B14F-4D97-AF65-F5344CB8AC3E}">
        <p14:creationId xmlns:p14="http://schemas.microsoft.com/office/powerpoint/2010/main" val="4028131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97434" y="928179"/>
            <a:ext cx="6336704" cy="3046988"/>
          </a:xfrm>
          <a:prstGeom prst="rect">
            <a:avLst/>
          </a:prstGeom>
          <a:noFill/>
        </p:spPr>
        <p:txBody>
          <a:bodyPr wrap="square" rtlCol="0">
            <a:spAutoFit/>
          </a:bodyPr>
          <a:lstStyle/>
          <a:p>
            <a:r>
              <a:rPr lang="hu-HU" sz="2400" dirty="0" err="1" smtClean="0"/>
              <a:t>Sissynek</a:t>
            </a:r>
            <a:r>
              <a:rPr lang="hu-HU" sz="2400" dirty="0" smtClean="0"/>
              <a:t> újabb oka volt a szomorúságra első gyermekük Zsófia két éves korában meghalt.</a:t>
            </a:r>
          </a:p>
          <a:p>
            <a:r>
              <a:rPr lang="hu-HU" sz="2400" dirty="0" smtClean="0"/>
              <a:t>Második gyermeke is lány volt, őt Gizellának nevezték el. Gizella nevelését is </a:t>
            </a:r>
            <a:r>
              <a:rPr lang="hu-HU" sz="2400" dirty="0" smtClean="0"/>
              <a:t>kivették </a:t>
            </a:r>
            <a:r>
              <a:rPr lang="hu-HU" sz="2400" dirty="0" smtClean="0"/>
              <a:t>a kezéből. A bécsi udvart kezdte nyugtalanítani, hogy a második gyermek is lány.</a:t>
            </a:r>
          </a:p>
          <a:p>
            <a:endParaRPr lang="hu-HU" sz="2400" dirty="0" smtClean="0"/>
          </a:p>
          <a:p>
            <a:endParaRPr lang="hu-HU" sz="2400"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3068"/>
            <a:ext cx="3419872" cy="3424932"/>
          </a:xfrm>
          <a:prstGeom prst="rect">
            <a:avLst/>
          </a:prstGeom>
        </p:spPr>
      </p:pic>
      <p:sp>
        <p:nvSpPr>
          <p:cNvPr id="4" name="Szövegdoboz 3"/>
          <p:cNvSpPr txBox="1"/>
          <p:nvPr/>
        </p:nvSpPr>
        <p:spPr>
          <a:xfrm>
            <a:off x="107504" y="3573016"/>
            <a:ext cx="3168352" cy="369332"/>
          </a:xfrm>
          <a:prstGeom prst="rect">
            <a:avLst/>
          </a:prstGeom>
          <a:noFill/>
        </p:spPr>
        <p:txBody>
          <a:bodyPr wrap="square" rtlCol="0">
            <a:spAutoFit/>
          </a:bodyPr>
          <a:lstStyle/>
          <a:p>
            <a:r>
              <a:rPr lang="hu-HU" b="1" dirty="0" smtClean="0">
                <a:solidFill>
                  <a:schemeClr val="bg1"/>
                </a:solidFill>
                <a:effectLst>
                  <a:outerShdw blurRad="38100" dist="38100" dir="2700000" algn="tl">
                    <a:srgbClr val="000000">
                      <a:alpha val="43137"/>
                    </a:srgbClr>
                  </a:outerShdw>
                </a:effectLst>
              </a:rPr>
              <a:t>Zsófia, </a:t>
            </a:r>
            <a:r>
              <a:rPr lang="hu-HU" b="1" dirty="0" err="1" smtClean="0">
                <a:solidFill>
                  <a:schemeClr val="bg1"/>
                </a:solidFill>
                <a:effectLst>
                  <a:outerShdw blurRad="38100" dist="38100" dir="2700000" algn="tl">
                    <a:srgbClr val="000000">
                      <a:alpha val="43137"/>
                    </a:srgbClr>
                  </a:outerShdw>
                </a:effectLst>
              </a:rPr>
              <a:t>Sissy</a:t>
            </a:r>
            <a:r>
              <a:rPr lang="hu-HU" b="1" dirty="0" smtClean="0">
                <a:solidFill>
                  <a:schemeClr val="bg1"/>
                </a:solidFill>
                <a:effectLst>
                  <a:outerShdw blurRad="38100" dist="38100" dir="2700000" algn="tl">
                    <a:srgbClr val="000000">
                      <a:alpha val="43137"/>
                    </a:srgbClr>
                  </a:outerShdw>
                </a:effectLst>
              </a:rPr>
              <a:t> első gyermeke</a:t>
            </a:r>
            <a:endParaRPr lang="hu-HU" b="1" dirty="0">
              <a:solidFill>
                <a:schemeClr val="bg1"/>
              </a:solidFill>
              <a:effectLst>
                <a:outerShdw blurRad="38100" dist="38100" dir="2700000" algn="tl">
                  <a:srgbClr val="000000">
                    <a:alpha val="43137"/>
                  </a:srgbClr>
                </a:outerShdw>
              </a:effectLst>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21534"/>
            <a:ext cx="3021423" cy="3600400"/>
          </a:xfrm>
          <a:prstGeom prst="rect">
            <a:avLst/>
          </a:prstGeom>
        </p:spPr>
      </p:pic>
      <p:sp>
        <p:nvSpPr>
          <p:cNvPr id="6" name="Szövegdoboz 5"/>
          <p:cNvSpPr txBox="1"/>
          <p:nvPr/>
        </p:nvSpPr>
        <p:spPr>
          <a:xfrm>
            <a:off x="6732240" y="3221534"/>
            <a:ext cx="2160240" cy="584775"/>
          </a:xfrm>
          <a:prstGeom prst="rect">
            <a:avLst/>
          </a:prstGeom>
          <a:noFill/>
        </p:spPr>
        <p:txBody>
          <a:bodyPr wrap="square" rtlCol="0">
            <a:spAutoFit/>
          </a:bodyPr>
          <a:lstStyle/>
          <a:p>
            <a:r>
              <a:rPr lang="hu-HU" sz="3200" b="1" dirty="0" smtClean="0">
                <a:solidFill>
                  <a:schemeClr val="bg1"/>
                </a:solidFill>
                <a:effectLst>
                  <a:outerShdw blurRad="38100" dist="38100" dir="2700000" algn="tl">
                    <a:srgbClr val="000000">
                      <a:alpha val="43137"/>
                    </a:srgbClr>
                  </a:outerShdw>
                </a:effectLst>
              </a:rPr>
              <a:t>Gizella</a:t>
            </a:r>
            <a:endParaRPr lang="hu-HU"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0582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2394</TotalTime>
  <Words>1618</Words>
  <Application>Microsoft Office PowerPoint</Application>
  <PresentationFormat>Diavetítés a képernyőre (4:3 oldalarány)</PresentationFormat>
  <Paragraphs>54</Paragraphs>
  <Slides>23</Slides>
  <Notes>1</Notes>
  <HiddenSlides>0</HiddenSlides>
  <MMClips>0</MMClips>
  <ScaleCrop>false</ScaleCrop>
  <HeadingPairs>
    <vt:vector size="4" baseType="variant">
      <vt:variant>
        <vt:lpstr>Téma</vt:lpstr>
      </vt:variant>
      <vt:variant>
        <vt:i4>1</vt:i4>
      </vt:variant>
      <vt:variant>
        <vt:lpstr>Diacímek</vt:lpstr>
      </vt:variant>
      <vt:variant>
        <vt:i4>23</vt:i4>
      </vt:variant>
    </vt:vector>
  </HeadingPairs>
  <TitlesOfParts>
    <vt:vector size="24" baseType="lpstr">
      <vt:lpstr>Couture</vt:lpstr>
      <vt:lpstr>Erzsébet királyné Elizabeth császárné</vt:lpstr>
      <vt:lpstr>PowerPoint bemutató</vt:lpstr>
      <vt:lpstr>Sissy 10 évesen</vt:lpstr>
      <vt:lpstr>Bekerülés a császári udvarba</vt:lpstr>
      <vt:lpstr>PowerPoint bemutató</vt:lpstr>
      <vt:lpstr>PowerPoint bemutató</vt:lpstr>
      <vt:lpstr>Élet a palota falai mögött</vt:lpstr>
      <vt:lpstr>PowerPoint bemutató</vt:lpstr>
      <vt:lpstr>PowerPoint bemutató</vt:lpstr>
      <vt:lpstr>PowerPoint bemutató</vt:lpstr>
      <vt:lpstr>A Nagy kirándulások</vt:lpstr>
      <vt:lpstr>PowerPoint bemutató</vt:lpstr>
      <vt:lpstr>PowerPoint bemutató</vt:lpstr>
      <vt:lpstr>PowerPoint bemutató</vt:lpstr>
      <vt:lpstr>Sissy és magyarjai</vt:lpstr>
      <vt:lpstr>PowerPoint bemutató</vt:lpstr>
      <vt:lpstr>Sissy a maga utján        és a merénylet</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Erzsébet királyné Elizabeth császárné</dc:title>
  <dc:creator>Németh</dc:creator>
  <cp:lastModifiedBy>Németh</cp:lastModifiedBy>
  <cp:revision>45</cp:revision>
  <dcterms:created xsi:type="dcterms:W3CDTF">2014-04-02T15:12:17Z</dcterms:created>
  <dcterms:modified xsi:type="dcterms:W3CDTF">2014-05-09T19:39:58Z</dcterms:modified>
</cp:coreProperties>
</file>